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76" r:id="rId6"/>
    <p:sldId id="277" r:id="rId7"/>
    <p:sldId id="273" r:id="rId8"/>
    <p:sldId id="275" r:id="rId9"/>
    <p:sldId id="278" r:id="rId10"/>
    <p:sldId id="279" r:id="rId11"/>
    <p:sldId id="280" r:id="rId12"/>
    <p:sldId id="282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00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890" autoAdjust="0"/>
    <p:restoredTop sz="97765" autoAdjust="0"/>
  </p:normalViewPr>
  <p:slideViewPr>
    <p:cSldViewPr>
      <p:cViewPr>
        <p:scale>
          <a:sx n="70" d="100"/>
          <a:sy n="70" d="100"/>
        </p:scale>
        <p:origin x="-1764" y="-9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248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029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1CEF0-1936-42E3-8114-861F79FE2B64}" type="datetimeFigureOut">
              <a:rPr lang="en-029" smtClean="0"/>
              <a:t>07/06/2016</a:t>
            </a:fld>
            <a:endParaRPr lang="en-029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029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EAED8-7236-44B4-9590-EE13F9B1E88B}" type="slidenum">
              <a:rPr lang="en-029" smtClean="0"/>
              <a:t>‹#›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2578389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EAED8-7236-44B4-9590-EE13F9B1E88B}" type="slidenum">
              <a:rPr lang="en-029" smtClean="0"/>
              <a:t>4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1289011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EAED8-7236-44B4-9590-EE13F9B1E88B}" type="slidenum">
              <a:rPr lang="en-029" smtClean="0"/>
              <a:t>5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1289011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EAED8-7236-44B4-9590-EE13F9B1E88B}" type="slidenum">
              <a:rPr lang="en-029" smtClean="0"/>
              <a:t>6</a:t>
            </a:fld>
            <a:endParaRPr lang="en-029"/>
          </a:p>
        </p:txBody>
      </p:sp>
    </p:spTree>
    <p:extLst>
      <p:ext uri="{BB962C8B-B14F-4D97-AF65-F5344CB8AC3E}">
        <p14:creationId xmlns:p14="http://schemas.microsoft.com/office/powerpoint/2010/main" val="1289011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F3212-3AD5-4E97-9255-B85BC7283B24}" type="datetimeFigureOut">
              <a:rPr lang="en-US"/>
              <a:pPr>
                <a:defRPr/>
              </a:pPr>
              <a:t>7/6/2016</a:t>
            </a:fld>
            <a:endParaRPr lang="en-JM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JM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FF1C5-113D-4F35-A630-6A00F820863A}" type="slidenum">
              <a:rPr lang="en-JM"/>
              <a:pPr>
                <a:defRPr/>
              </a:pPr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D4BE0-59D8-4854-9CB9-A66BD789E8B9}" type="datetimeFigureOut">
              <a:rPr lang="en-US"/>
              <a:pPr>
                <a:defRPr/>
              </a:pPr>
              <a:t>7/6/2016</a:t>
            </a:fld>
            <a:endParaRPr lang="en-JM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JM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F6F4E-208C-4FA1-8958-94262583D37F}" type="slidenum">
              <a:rPr lang="en-JM"/>
              <a:pPr>
                <a:defRPr/>
              </a:pPr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8CC3A-F6FF-4FD2-87F5-01EC0A064913}" type="datetimeFigureOut">
              <a:rPr lang="en-US"/>
              <a:pPr>
                <a:defRPr/>
              </a:pPr>
              <a:t>7/6/2016</a:t>
            </a:fld>
            <a:endParaRPr lang="en-J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J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7C08F-48C9-41C7-86A7-D2C271EADEF2}" type="slidenum">
              <a:rPr lang="en-JM"/>
              <a:pPr>
                <a:defRPr/>
              </a:pPr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4FFD1-8BAC-432F-8431-535B964BE63C}" type="datetimeFigureOut">
              <a:rPr lang="en-US"/>
              <a:pPr>
                <a:defRPr/>
              </a:pPr>
              <a:t>7/6/2016</a:t>
            </a:fld>
            <a:endParaRPr lang="en-JM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JM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BEB3E-7F99-4A0C-B96A-95844BDEAC20}" type="slidenum">
              <a:rPr lang="en-JM"/>
              <a:pPr>
                <a:defRPr/>
              </a:pPr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FB3C9-9137-43A7-AEDE-ECEFDA5CC417}" type="datetimeFigureOut">
              <a:rPr lang="en-US"/>
              <a:pPr>
                <a:defRPr/>
              </a:pPr>
              <a:t>7/6/2016</a:t>
            </a:fld>
            <a:endParaRPr lang="en-JM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JM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0FBDF-7E31-450B-999A-B5A551D72F6B}" type="slidenum">
              <a:rPr lang="en-JM"/>
              <a:pPr>
                <a:defRPr/>
              </a:pPr>
              <a:t>‹#›</a:t>
            </a:fld>
            <a:endParaRPr lang="en-JM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87FB9-251B-4364-9CF7-9E58BA43766E}" type="datetimeFigureOut">
              <a:rPr lang="en-US"/>
              <a:pPr>
                <a:defRPr/>
              </a:pPr>
              <a:t>7/6/2016</a:t>
            </a:fld>
            <a:endParaRPr lang="en-JM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JM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E44B5-8C98-431D-BD31-2EC08E3F8E88}" type="slidenum">
              <a:rPr lang="en-JM"/>
              <a:pPr>
                <a:defRPr/>
              </a:pPr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11EC2-4496-4B7A-ACDB-D87AA4E8F9DD}" type="datetimeFigureOut">
              <a:rPr lang="en-US"/>
              <a:pPr>
                <a:defRPr/>
              </a:pPr>
              <a:t>7/6/2016</a:t>
            </a:fld>
            <a:endParaRPr lang="en-JM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JM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C9354-3E66-4F63-9DB7-8A55FD4EF9F1}" type="slidenum">
              <a:rPr lang="en-JM"/>
              <a:pPr>
                <a:defRPr/>
              </a:pPr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60CBF-327F-40B4-BBEF-4FD151457A2B}" type="datetimeFigureOut">
              <a:rPr lang="en-US"/>
              <a:pPr>
                <a:defRPr/>
              </a:pPr>
              <a:t>7/6/2016</a:t>
            </a:fld>
            <a:endParaRPr lang="en-JM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JM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311BC-CDCD-4A2C-AEE7-13811532FB25}" type="slidenum">
              <a:rPr lang="en-JM"/>
              <a:pPr>
                <a:defRPr/>
              </a:pPr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C1231-81B8-4056-8A4E-FED634C2B5BB}" type="datetimeFigureOut">
              <a:rPr lang="en-US"/>
              <a:pPr>
                <a:defRPr/>
              </a:pPr>
              <a:t>7/6/2016</a:t>
            </a:fld>
            <a:endParaRPr lang="en-JM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JM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78831-2AC0-4F6F-9836-8472360E90EE}" type="slidenum">
              <a:rPr lang="en-JM"/>
              <a:pPr>
                <a:defRPr/>
              </a:pPr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1B37-89EF-48C2-9DCC-273577C5C46F}" type="datetimeFigureOut">
              <a:rPr lang="en-US"/>
              <a:pPr>
                <a:defRPr/>
              </a:pPr>
              <a:t>7/6/2016</a:t>
            </a:fld>
            <a:endParaRPr lang="en-JM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JM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FEE0E-0505-44B0-9FD4-8BAD489F14B0}" type="slidenum">
              <a:rPr lang="en-JM"/>
              <a:pPr>
                <a:defRPr/>
              </a:pPr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4D0CD-579E-473C-B2AA-C9EF4A2C5F3D}" type="datetimeFigureOut">
              <a:rPr lang="en-US"/>
              <a:pPr>
                <a:defRPr/>
              </a:pPr>
              <a:t>7/6/2016</a:t>
            </a:fld>
            <a:endParaRPr lang="en-JM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JM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D37B2-B274-42A9-8D14-47DAAB2D4294}" type="slidenum">
              <a:rPr lang="en-JM"/>
              <a:pPr>
                <a:defRPr/>
              </a:pPr>
              <a:t>‹#›</a:t>
            </a:fld>
            <a:endParaRPr lang="en-JM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629DAB-3A3B-4D3F-9FED-F0D393E58BCD}" type="datetimeFigureOut">
              <a:rPr lang="en-US"/>
              <a:pPr>
                <a:defRPr/>
              </a:pPr>
              <a:t>7/6/2016</a:t>
            </a:fld>
            <a:endParaRPr lang="en-JM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JM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8AEAE5-15DD-4D8B-825C-FA13C1400D1D}" type="slidenum">
              <a:rPr lang="en-JM"/>
              <a:pPr>
                <a:defRPr/>
              </a:pPr>
              <a:t>‹#›</a:t>
            </a:fld>
            <a:endParaRPr lang="en-JM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38" r:id="rId4"/>
    <p:sldLayoutId id="2147483744" r:id="rId5"/>
    <p:sldLayoutId id="2147483739" r:id="rId6"/>
    <p:sldLayoutId id="2147483745" r:id="rId7"/>
    <p:sldLayoutId id="2147483746" r:id="rId8"/>
    <p:sldLayoutId id="2147483747" r:id="rId9"/>
    <p:sldLayoutId id="2147483740" r:id="rId10"/>
    <p:sldLayoutId id="2147483748" r:id="rId11"/>
  </p:sldLayoutIdLst>
  <p:transition advClick="0" advTm="3000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jacustoms.gov.j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amaicatradeandinves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xportmarinekgn@jacustoms.gov.j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awinfo@jacustoms.gov.j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oper Black" pitchFamily="18" charset="0"/>
              </a:rPr>
              <a:t>COMMERCIAL EXPORT</a:t>
            </a:r>
            <a:endParaRPr lang="en-JM" sz="4000" dirty="0">
              <a:latin typeface="Cooper Black" pitchFamily="18" charset="0"/>
            </a:endParaRPr>
          </a:p>
        </p:txBody>
      </p:sp>
      <p:sp>
        <p:nvSpPr>
          <p:cNvPr id="1024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JM" dirty="0" smtClean="0"/>
          </a:p>
        </p:txBody>
      </p:sp>
      <p:pic>
        <p:nvPicPr>
          <p:cNvPr id="13316" name="Picture 4" descr="cargoshipatse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0"/>
            <a:ext cx="441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loading_cargo_j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524000"/>
            <a:ext cx="4267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dirty="0" smtClean="0">
                <a:latin typeface="Cooper Black" pitchFamily="18" charset="0"/>
              </a:rPr>
              <a:t>COMMERCIAL </a:t>
            </a:r>
            <a:r>
              <a:rPr lang="en-US" dirty="0" err="1" smtClean="0">
                <a:latin typeface="Cooper Black" pitchFamily="18" charset="0"/>
              </a:rPr>
              <a:t>expORT</a:t>
            </a:r>
            <a:endParaRPr lang="en-US" cap="none" dirty="0" smtClean="0">
              <a:effectLst/>
            </a:endParaRP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JM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BORDER CONTROL</a:t>
            </a:r>
            <a:endParaRPr lang="en-JM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Begins with the Exporter </a:t>
            </a:r>
            <a:endParaRPr lang="en-JM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3" descr="JE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971800"/>
            <a:ext cx="2895600" cy="1600200"/>
          </a:xfrm>
          <a:prstGeom prst="rect">
            <a:avLst/>
          </a:prstGeom>
        </p:spPr>
      </p:pic>
      <p:pic>
        <p:nvPicPr>
          <p:cNvPr id="5" name="Content Placeholder 4" descr="banana.jpg"/>
          <p:cNvPicPr>
            <a:picLocks noGrp="1" noChangeAspect="1"/>
          </p:cNvPicPr>
          <p:nvPr>
            <p:ph sz="quarter" idx="4294967295"/>
          </p:nvPr>
        </p:nvPicPr>
        <p:blipFill>
          <a:blip r:embed="rId3"/>
          <a:stretch>
            <a:fillRect/>
          </a:stretch>
        </p:blipFill>
        <p:spPr>
          <a:xfrm>
            <a:off x="5029200" y="2971801"/>
            <a:ext cx="1676400" cy="1600200"/>
          </a:xfrm>
          <a:prstGeom prst="rect">
            <a:avLst/>
          </a:prstGeom>
        </p:spPr>
      </p:pic>
      <p:pic>
        <p:nvPicPr>
          <p:cNvPr id="6" name="Picture 5" descr="export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600" y="4571999"/>
            <a:ext cx="2133600" cy="2143125"/>
          </a:xfrm>
          <a:prstGeom prst="rect">
            <a:avLst/>
          </a:prstGeom>
        </p:spPr>
      </p:pic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7200" y="4571998"/>
            <a:ext cx="24384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58509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dirty="0" smtClean="0">
                <a:latin typeface="Cooper Black" pitchFamily="18" charset="0"/>
              </a:rPr>
              <a:t>COMMERCIAL </a:t>
            </a:r>
            <a:r>
              <a:rPr lang="en-US" dirty="0" err="1" smtClean="0">
                <a:latin typeface="Cooper Black" pitchFamily="18" charset="0"/>
              </a:rPr>
              <a:t>expORT</a:t>
            </a:r>
            <a:endParaRPr lang="en-US" cap="none" dirty="0" smtClean="0">
              <a:effectLst/>
            </a:endParaRP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JM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BORDER CONTROL:</a:t>
            </a:r>
            <a:endParaRPr lang="en-JM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The Export Officer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The Cargo Imaging Officer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The Contraband Enforcement Team (CET)</a:t>
            </a:r>
            <a:endParaRPr lang="en-JM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158509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5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dirty="0" smtClean="0">
                <a:latin typeface="Cooper Black" pitchFamily="18" charset="0"/>
              </a:rPr>
              <a:t>COMMERCIAL </a:t>
            </a:r>
            <a:r>
              <a:rPr lang="en-US" dirty="0" err="1" smtClean="0">
                <a:latin typeface="Cooper Black" pitchFamily="18" charset="0"/>
              </a:rPr>
              <a:t>expORT</a:t>
            </a:r>
            <a:endParaRPr lang="en-US" cap="none" dirty="0" smtClean="0">
              <a:effectLst/>
            </a:endParaRP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en-JM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CONTACT:</a:t>
            </a:r>
            <a:endParaRPr lang="en-JM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r>
              <a:rPr lang="en-US" sz="1800" b="1" dirty="0" smtClean="0"/>
              <a:t>CET</a:t>
            </a:r>
            <a:r>
              <a:rPr lang="en-US" sz="1800" dirty="0" smtClean="0"/>
              <a:t> </a:t>
            </a:r>
            <a:r>
              <a:rPr lang="en-US" sz="1800" dirty="0"/>
              <a:t>– 923-7641/757-3912</a:t>
            </a:r>
          </a:p>
          <a:p>
            <a:pPr algn="ctr">
              <a:buNone/>
            </a:pPr>
            <a:r>
              <a:rPr lang="en-US" sz="1800" b="1" dirty="0"/>
              <a:t>BERTH XI </a:t>
            </a:r>
            <a:r>
              <a:rPr lang="en-US" sz="1800" dirty="0"/>
              <a:t>– 923-7018 ext. 360, 480 or 319</a:t>
            </a:r>
          </a:p>
          <a:p>
            <a:pPr algn="ctr">
              <a:buNone/>
            </a:pPr>
            <a:r>
              <a:rPr lang="en-US" sz="1800" b="1" dirty="0"/>
              <a:t>KINGSTON WHARVES </a:t>
            </a:r>
            <a:r>
              <a:rPr lang="en-US" sz="1800" dirty="0"/>
              <a:t>– 923- 9211 ext. 5688</a:t>
            </a:r>
          </a:p>
          <a:p>
            <a:pPr algn="ctr">
              <a:buNone/>
            </a:pPr>
            <a:r>
              <a:rPr lang="en-US" sz="1800" b="1" dirty="0"/>
              <a:t>NORMAN MANLEY INTERNATIONAL AIRPORT (AIR CARGO) </a:t>
            </a:r>
            <a:r>
              <a:rPr lang="en-US" sz="1800" dirty="0"/>
              <a:t>– 924-8084</a:t>
            </a:r>
          </a:p>
          <a:p>
            <a:pPr algn="ctr">
              <a:buNone/>
            </a:pPr>
            <a:r>
              <a:rPr lang="en-US" sz="1800" b="1" dirty="0"/>
              <a:t>CUSTOMS HOUSE (KINGSTON) </a:t>
            </a:r>
            <a:r>
              <a:rPr lang="en-US" sz="1800" dirty="0"/>
              <a:t>– 922-5140-9</a:t>
            </a:r>
          </a:p>
          <a:p>
            <a:pPr algn="ctr">
              <a:buNone/>
            </a:pPr>
            <a:r>
              <a:rPr lang="en-US" sz="1800" b="1" dirty="0"/>
              <a:t>MONTEGO FREEPORT </a:t>
            </a:r>
            <a:r>
              <a:rPr lang="en-US" sz="1800" dirty="0"/>
              <a:t>– 979-8126</a:t>
            </a:r>
          </a:p>
          <a:p>
            <a:pPr algn="ctr">
              <a:buNone/>
            </a:pPr>
            <a:r>
              <a:rPr lang="en-US" sz="1800" b="1" dirty="0"/>
              <a:t>SANGSTER INTERNATIONAL AIRPORT (AIR CARGO)– </a:t>
            </a:r>
            <a:r>
              <a:rPr lang="en-US" sz="1800" dirty="0"/>
              <a:t>952-2537</a:t>
            </a:r>
          </a:p>
          <a:p>
            <a:pPr lvl="1" algn="ctr">
              <a:buNone/>
            </a:pPr>
            <a:r>
              <a:rPr lang="en-US" sz="1400" b="1" dirty="0"/>
              <a:t>MONTEGO BAY REVENUE CENTER (CUSTOMS) </a:t>
            </a:r>
            <a:r>
              <a:rPr lang="en-US" sz="1400" dirty="0"/>
              <a:t>– </a:t>
            </a:r>
            <a:r>
              <a:rPr lang="en-US" sz="1400" dirty="0" smtClean="0"/>
              <a:t>952-0000</a:t>
            </a:r>
          </a:p>
          <a:p>
            <a:pPr lvl="1" algn="ctr">
              <a:buNone/>
            </a:pPr>
            <a:endParaRPr lang="en-US" sz="1400" dirty="0"/>
          </a:p>
          <a:p>
            <a:pPr lvl="1" algn="ctr">
              <a:buNone/>
            </a:pPr>
            <a:r>
              <a:rPr lang="en-US" sz="2400" b="1" dirty="0" smtClean="0">
                <a:hlinkClick r:id="rId2"/>
              </a:rPr>
              <a:t>www.jacustoms.gov.jm</a:t>
            </a:r>
            <a:endParaRPr lang="en-US" sz="2400" b="1" dirty="0" smtClean="0"/>
          </a:p>
          <a:p>
            <a:pPr lvl="1" algn="ctr">
              <a:buNone/>
            </a:pPr>
            <a:endParaRPr lang="en-US" sz="1400" dirty="0"/>
          </a:p>
        </p:txBody>
      </p:sp>
      <p:pic>
        <p:nvPicPr>
          <p:cNvPr id="4" name="Picture 3" descr="JC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7200" y="5791200"/>
            <a:ext cx="866776" cy="90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759101"/>
      </p:ext>
    </p:extLst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oper Black" pitchFamily="18" charset="0"/>
              </a:rPr>
              <a:t>COMMERCIAL </a:t>
            </a:r>
            <a:r>
              <a:rPr lang="en-US" sz="4000" dirty="0" err="1" smtClean="0">
                <a:latin typeface="Cooper Black" pitchFamily="18" charset="0"/>
              </a:rPr>
              <a:t>expORT</a:t>
            </a:r>
            <a:endParaRPr lang="en-JM" sz="4000" dirty="0">
              <a:latin typeface="Cooper Black" pitchFamily="18" charset="0"/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en-US" b="1" dirty="0" smtClean="0"/>
              <a:t>Exporters </a:t>
            </a:r>
            <a:r>
              <a:rPr lang="en-US" b="1" dirty="0" smtClean="0"/>
              <a:t>of commercial goods </a:t>
            </a: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register with JAMPRO </a:t>
            </a:r>
            <a:r>
              <a:rPr lang="en-US" b="1" dirty="0" smtClean="0"/>
              <a:t>before </a:t>
            </a:r>
            <a:r>
              <a:rPr lang="en-US" b="1" dirty="0" smtClean="0"/>
              <a:t>exporting</a:t>
            </a:r>
          </a:p>
          <a:p>
            <a:pPr algn="ctr" eaLnBrk="1" hangingPunct="1"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www.jamaicatradeandinvest.org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buNone/>
              <a:defRPr/>
            </a:pPr>
            <a:r>
              <a:rPr 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Email: info@jamprocorp.com</a:t>
            </a:r>
          </a:p>
          <a:p>
            <a:pPr eaLnBrk="1" hangingPunct="1">
              <a:lnSpc>
                <a:spcPct val="15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6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6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oper Black" pitchFamily="18" charset="0"/>
              </a:rPr>
              <a:t>COMMERCIAL </a:t>
            </a:r>
            <a:r>
              <a:rPr lang="en-US" sz="4000" dirty="0" err="1" smtClean="0">
                <a:latin typeface="Cooper Black" pitchFamily="18" charset="0"/>
              </a:rPr>
              <a:t>expORT</a:t>
            </a:r>
            <a:endParaRPr lang="en-JM" sz="4000" dirty="0">
              <a:latin typeface="Cooper Black" pitchFamily="18" charset="0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Consider:</a:t>
            </a:r>
            <a:endParaRPr lang="en-US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sz="2900" b="1" dirty="0" smtClean="0"/>
              <a:t>All items leaving the island subject to Border Controls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900" b="1" dirty="0" smtClean="0">
                <a:solidFill>
                  <a:schemeClr val="accent2">
                    <a:lumMod val="50000"/>
                  </a:schemeClr>
                </a:solidFill>
              </a:rPr>
              <a:t>No tax levied on export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900" b="1" dirty="0" smtClean="0">
                <a:solidFill>
                  <a:schemeClr val="accent2">
                    <a:lumMod val="50000"/>
                  </a:schemeClr>
                </a:solidFill>
              </a:rPr>
              <a:t>All export cargo subject to scanning at all ports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sz="2900" b="1" dirty="0" smtClean="0">
                <a:solidFill>
                  <a:schemeClr val="accent2">
                    <a:lumMod val="50000"/>
                  </a:schemeClr>
                </a:solidFill>
              </a:rPr>
              <a:t>Intrusive examinations conducted on risk assessment</a:t>
            </a:r>
          </a:p>
          <a:p>
            <a:pPr algn="ctr" eaLnBrk="1" hangingPunct="1">
              <a:buFont typeface="Wingdings 2" pitchFamily="18" charset="2"/>
              <a:buNone/>
              <a:defRPr/>
            </a:pPr>
            <a:endParaRPr lang="en-JM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en-JM" dirty="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oper Black" pitchFamily="18" charset="0"/>
              </a:rPr>
              <a:t>COMMERCIAL EXPORT</a:t>
            </a:r>
            <a:endParaRPr lang="en-JM" sz="4000" dirty="0">
              <a:latin typeface="Cooper Black" pitchFamily="18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752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EXPORTER DOES NOT NEED TO REGISTER IF: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The items are personal effects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The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item was a temporary import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The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item is being exported temporarily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The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import duty was paid and the item is subsequently being re-exported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Char char="q"/>
              <a:defRPr/>
            </a:pP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>
              <a:solidFill>
                <a:srgbClr val="0000FF"/>
              </a:solidFill>
            </a:endParaRPr>
          </a:p>
          <a:p>
            <a:pPr eaLnBrk="1" hangingPunct="1">
              <a:defRPr/>
            </a:pPr>
            <a:endParaRPr lang="en-JM" dirty="0" smtClean="0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oper Black" pitchFamily="18" charset="0"/>
              </a:rPr>
              <a:t>COMMERCIAL EXPORT</a:t>
            </a:r>
            <a:endParaRPr lang="en-JM" sz="4000" dirty="0">
              <a:latin typeface="Cooper Black" pitchFamily="18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752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 GOVERNING EXPORT:</a:t>
            </a:r>
            <a:endParaRPr lang="en-US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The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Customs Act – Part V, sections 133-159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Section 145 – general provisions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Section 156 – exporter to notify short-loading of cargo</a:t>
            </a:r>
          </a:p>
          <a:p>
            <a:pPr lvl="2" eaLnBrk="1" hangingPunct="1">
              <a:buFont typeface="Wingdings" pitchFamily="2" charset="2"/>
              <a:buChar char="q"/>
              <a:defRPr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To notify of short loading in Kingston: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hlinkClick r:id="rId3"/>
              </a:rPr>
              <a:t>exportmarinekgn@jacustoms.gov.jm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Char char="q"/>
              <a:defRPr/>
            </a:pP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>
              <a:solidFill>
                <a:srgbClr val="0000FF"/>
              </a:solidFill>
            </a:endParaRPr>
          </a:p>
          <a:p>
            <a:pPr eaLnBrk="1" hangingPunct="1">
              <a:defRPr/>
            </a:pPr>
            <a:endParaRPr lang="en-JM" dirty="0" smtClean="0"/>
          </a:p>
        </p:txBody>
      </p:sp>
    </p:spTree>
    <p:extLst>
      <p:ext uri="{BB962C8B-B14F-4D97-AF65-F5344CB8AC3E}">
        <p14:creationId xmlns:p14="http://schemas.microsoft.com/office/powerpoint/2010/main" val="2537861291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800"/>
                            </p:stCondLst>
                            <p:childTnLst>
                              <p:par>
                                <p:cTn id="3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Cooper Black" pitchFamily="18" charset="0"/>
              </a:rPr>
              <a:t>COMMERCIAL EXPORT</a:t>
            </a:r>
            <a:endParaRPr lang="en-JM" sz="4000" dirty="0">
              <a:latin typeface="Cooper Black" pitchFamily="18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752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CERTIFYING BODIES:</a:t>
            </a:r>
            <a:endParaRPr lang="en-US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The Trade Board </a:t>
            </a:r>
            <a:r>
              <a:rPr lang="en-JM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967-0507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Ministry of Agriculture </a:t>
            </a:r>
            <a:r>
              <a:rPr lang="en-JM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977-0637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JM" b="1" dirty="0" smtClean="0">
                <a:solidFill>
                  <a:schemeClr val="accent2">
                    <a:lumMod val="50000"/>
                  </a:schemeClr>
                </a:solidFill>
              </a:rPr>
              <a:t>National Environment &amp; Planning Agency (NEPA) </a:t>
            </a:r>
            <a:r>
              <a:rPr lang="en-JM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754-7540</a:t>
            </a:r>
            <a:endParaRPr lang="en-JM" b="1" i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Coffee Industry Board </a:t>
            </a:r>
            <a:r>
              <a:rPr lang="en-JM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758-1442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Coconut Industry Board </a:t>
            </a:r>
            <a:r>
              <a:rPr lang="en-JM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926-1770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Bureau of Standards </a:t>
            </a:r>
            <a:r>
              <a:rPr lang="en-JM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926-3140</a:t>
            </a:r>
            <a:endParaRPr lang="en-US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7861291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4000" dirty="0" smtClean="0">
                <a:latin typeface="Cooper Black" pitchFamily="18" charset="0"/>
              </a:rPr>
              <a:t>COMMERCIAL </a:t>
            </a:r>
            <a:r>
              <a:rPr lang="en-US" sz="4000" dirty="0" err="1" smtClean="0">
                <a:latin typeface="Cooper Black" pitchFamily="18" charset="0"/>
              </a:rPr>
              <a:t>expORT</a:t>
            </a:r>
            <a:endParaRPr lang="en-US" sz="4000" b="1" cap="none" dirty="0" smtClean="0">
              <a:effectLst/>
            </a:endParaRPr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371600"/>
            <a:ext cx="8686800" cy="45259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en-JM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</a:t>
            </a:r>
            <a:r>
              <a:rPr lang="en-JM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S:</a:t>
            </a:r>
            <a:endParaRPr lang="en-JM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JM" b="1" dirty="0" smtClean="0">
                <a:solidFill>
                  <a:schemeClr val="accent2">
                    <a:lumMod val="50000"/>
                  </a:schemeClr>
                </a:solidFill>
              </a:rPr>
              <a:t>Register with JAMPRO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JM" b="1" dirty="0" smtClean="0">
                <a:solidFill>
                  <a:schemeClr val="accent2">
                    <a:lumMod val="50000"/>
                  </a:schemeClr>
                </a:solidFill>
              </a:rPr>
              <a:t>Complete booking with shipping company</a:t>
            </a:r>
          </a:p>
          <a:p>
            <a:pPr eaLnBrk="1" hangingPunct="1">
              <a:defRPr/>
            </a:pPr>
            <a:r>
              <a:rPr lang="en-JM" b="1" dirty="0" smtClean="0">
                <a:solidFill>
                  <a:schemeClr val="accent2">
                    <a:lumMod val="50000"/>
                  </a:schemeClr>
                </a:solidFill>
              </a:rPr>
              <a:t>Apply for  an ASYCUDA account (1</a:t>
            </a:r>
            <a:r>
              <a:rPr lang="en-JM" b="1" baseline="30000" dirty="0" smtClean="0">
                <a:solidFill>
                  <a:schemeClr val="accent2">
                    <a:lumMod val="50000"/>
                  </a:schemeClr>
                </a:solidFill>
              </a:rPr>
              <a:t>st</a:t>
            </a:r>
            <a:r>
              <a:rPr lang="en-JM" b="1" dirty="0" smtClean="0">
                <a:solidFill>
                  <a:schemeClr val="accent2">
                    <a:lumMod val="50000"/>
                  </a:schemeClr>
                </a:solidFill>
              </a:rPr>
              <a:t> time exporters) – </a:t>
            </a:r>
            <a:r>
              <a:rPr lang="en-JM" b="1" dirty="0" smtClean="0">
                <a:solidFill>
                  <a:srgbClr val="009900"/>
                </a:solidFill>
                <a:hlinkClick r:id="rId2"/>
              </a:rPr>
              <a:t>awinfo@jacustoms.gov.jm</a:t>
            </a:r>
            <a:endParaRPr lang="en-JM" b="1" dirty="0" smtClean="0">
              <a:solidFill>
                <a:srgbClr val="009900"/>
              </a:solidFill>
            </a:endParaRP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JM" b="1" dirty="0" smtClean="0">
                <a:solidFill>
                  <a:srgbClr val="7030A0"/>
                </a:solidFill>
              </a:rPr>
              <a:t>	ASYCUDA – </a:t>
            </a:r>
            <a:r>
              <a:rPr lang="en-JM" sz="2800" b="1" dirty="0" smtClean="0">
                <a:solidFill>
                  <a:srgbClr val="7030A0"/>
                </a:solidFill>
              </a:rPr>
              <a:t>A</a:t>
            </a:r>
            <a:r>
              <a:rPr lang="en-JM" sz="2800" dirty="0" smtClean="0">
                <a:solidFill>
                  <a:srgbClr val="7030A0"/>
                </a:solidFill>
              </a:rPr>
              <a:t>utomated </a:t>
            </a:r>
            <a:r>
              <a:rPr lang="en-JM" sz="2800" b="1" dirty="0" smtClean="0">
                <a:solidFill>
                  <a:srgbClr val="7030A0"/>
                </a:solidFill>
              </a:rPr>
              <a:t>Sy</a:t>
            </a:r>
            <a:r>
              <a:rPr lang="en-JM" sz="2800" dirty="0" smtClean="0">
                <a:solidFill>
                  <a:srgbClr val="7030A0"/>
                </a:solidFill>
              </a:rPr>
              <a:t>stem for </a:t>
            </a:r>
            <a:r>
              <a:rPr lang="en-JM" sz="2800" b="1" dirty="0" smtClean="0">
                <a:solidFill>
                  <a:srgbClr val="7030A0"/>
                </a:solidFill>
              </a:rPr>
              <a:t>Cu</a:t>
            </a:r>
            <a:r>
              <a:rPr lang="en-JM" sz="2800" dirty="0" smtClean="0">
                <a:solidFill>
                  <a:srgbClr val="7030A0"/>
                </a:solidFill>
              </a:rPr>
              <a:t>stoms </a:t>
            </a:r>
            <a:r>
              <a:rPr lang="en-JM" sz="2800" b="1" dirty="0" smtClean="0">
                <a:solidFill>
                  <a:srgbClr val="7030A0"/>
                </a:solidFill>
              </a:rPr>
              <a:t>Da</a:t>
            </a:r>
            <a:r>
              <a:rPr lang="en-JM" sz="2800" dirty="0" smtClean="0">
                <a:solidFill>
                  <a:srgbClr val="7030A0"/>
                </a:solidFill>
              </a:rPr>
              <a:t>ta</a:t>
            </a:r>
            <a:endParaRPr lang="en-JM" sz="2800" b="1" dirty="0" smtClean="0">
              <a:solidFill>
                <a:srgbClr val="009900"/>
              </a:solidFill>
            </a:endParaRPr>
          </a:p>
          <a:p>
            <a:pPr eaLnBrk="1" hangingPunct="1">
              <a:defRPr/>
            </a:pPr>
            <a:endParaRPr lang="en-JM" b="1" dirty="0" smtClean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dirty="0" smtClean="0">
                <a:latin typeface="Cooper Black" pitchFamily="18" charset="0"/>
              </a:rPr>
              <a:t>COMMERCIAL </a:t>
            </a:r>
            <a:r>
              <a:rPr lang="en-US" dirty="0" err="1" smtClean="0">
                <a:latin typeface="Cooper Black" pitchFamily="18" charset="0"/>
              </a:rPr>
              <a:t>expORT</a:t>
            </a:r>
            <a:endParaRPr lang="en-US" cap="none" dirty="0" smtClean="0">
              <a:effectLst/>
            </a:endParaRP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JM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continued:</a:t>
            </a:r>
            <a:endParaRPr lang="en-JM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JM" b="1" dirty="0">
                <a:solidFill>
                  <a:schemeClr val="accent2">
                    <a:lumMod val="50000"/>
                  </a:schemeClr>
                </a:solidFill>
              </a:rPr>
              <a:t>Prepare export declaration in ASYCUDA – Export Single Administrative Document (ESAD)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JM" b="1" dirty="0">
                <a:solidFill>
                  <a:schemeClr val="accent2">
                    <a:lumMod val="50000"/>
                  </a:schemeClr>
                </a:solidFill>
              </a:rPr>
              <a:t>Upload all required documents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JM" b="1" dirty="0" smtClean="0">
                <a:solidFill>
                  <a:schemeClr val="accent2">
                    <a:lumMod val="50000"/>
                  </a:schemeClr>
                </a:solidFill>
              </a:rPr>
              <a:t>Note </a:t>
            </a:r>
            <a:r>
              <a:rPr lang="en-JM" b="1" dirty="0">
                <a:solidFill>
                  <a:schemeClr val="accent2">
                    <a:lumMod val="50000"/>
                  </a:schemeClr>
                </a:solidFill>
              </a:rPr>
              <a:t>the ESAD reference </a:t>
            </a:r>
            <a:r>
              <a:rPr lang="en-JM" b="1" dirty="0" smtClean="0">
                <a:solidFill>
                  <a:schemeClr val="accent2">
                    <a:lumMod val="50000"/>
                  </a:schemeClr>
                </a:solidFill>
              </a:rPr>
              <a:t>number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Pay at the Customs cashier – ($3000 + $5)</a:t>
            </a:r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dirty="0" smtClean="0">
                <a:latin typeface="Cooper Black" pitchFamily="18" charset="0"/>
              </a:rPr>
              <a:t>COMMERCIAL </a:t>
            </a:r>
            <a:r>
              <a:rPr lang="en-US" dirty="0" err="1" smtClean="0">
                <a:latin typeface="Cooper Black" pitchFamily="18" charset="0"/>
              </a:rPr>
              <a:t>expORT</a:t>
            </a:r>
            <a:endParaRPr lang="en-US" cap="none" dirty="0" smtClean="0">
              <a:effectLst/>
            </a:endParaRP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JM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continued:</a:t>
            </a:r>
            <a:endParaRPr lang="en-JM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Take Dock Receipt (by sea) or Tally sheet (by air) &amp; necessary permits to the Export Officer</a:t>
            </a:r>
          </a:p>
          <a:p>
            <a:pPr eaLnBrk="1" hangingPunct="1">
              <a:defRPr/>
            </a:pPr>
            <a:endParaRPr lang="en-US" sz="1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Deliver Cargo to the wharf (by sea) or warehouse (by air)</a:t>
            </a:r>
            <a:endParaRPr lang="en-JM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454584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1664</TotalTime>
  <Words>364</Words>
  <Application>Microsoft Office PowerPoint</Application>
  <PresentationFormat>On-screen Show (4:3)</PresentationFormat>
  <Paragraphs>76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COMMERCIAL EXPORT</vt:lpstr>
      <vt:lpstr>COMMERCIAL expORT</vt:lpstr>
      <vt:lpstr>COMMERCIAL expORT</vt:lpstr>
      <vt:lpstr>COMMERCIAL EXPORT</vt:lpstr>
      <vt:lpstr>COMMERCIAL EXPORT</vt:lpstr>
      <vt:lpstr>COMMERCIAL EXPORT</vt:lpstr>
      <vt:lpstr>COMMERCIAL expORT</vt:lpstr>
      <vt:lpstr>COMMERCIAL expORT</vt:lpstr>
      <vt:lpstr>COMMERCIAL expORT</vt:lpstr>
      <vt:lpstr>COMMERCIAL expORT</vt:lpstr>
      <vt:lpstr>COMMERCIAL expORT</vt:lpstr>
      <vt:lpstr>COMMERCIAL expORT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COMMERCIAL EXPORTATION</dc:title>
  <dc:creator>alicia.bennett</dc:creator>
  <cp:lastModifiedBy>Alicia Christian Scott</cp:lastModifiedBy>
  <cp:revision>89</cp:revision>
  <dcterms:created xsi:type="dcterms:W3CDTF">2011-07-21T17:58:22Z</dcterms:created>
  <dcterms:modified xsi:type="dcterms:W3CDTF">2016-07-07T01:17:16Z</dcterms:modified>
</cp:coreProperties>
</file>